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2"/>
  </p:notesMasterIdLst>
  <p:handoutMasterIdLst>
    <p:handoutMasterId r:id="rId53"/>
  </p:handoutMasterIdLst>
  <p:sldIdLst>
    <p:sldId id="261" r:id="rId3"/>
    <p:sldId id="271" r:id="rId4"/>
    <p:sldId id="579" r:id="rId5"/>
    <p:sldId id="580" r:id="rId6"/>
    <p:sldId id="578" r:id="rId7"/>
    <p:sldId id="583" r:id="rId8"/>
    <p:sldId id="442" r:id="rId9"/>
    <p:sldId id="584" r:id="rId10"/>
    <p:sldId id="585" r:id="rId11"/>
    <p:sldId id="586" r:id="rId12"/>
    <p:sldId id="587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  <p:sldId id="603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1" r:id="rId37"/>
    <p:sldId id="612" r:id="rId38"/>
    <p:sldId id="613" r:id="rId39"/>
    <p:sldId id="614" r:id="rId40"/>
    <p:sldId id="615" r:id="rId41"/>
    <p:sldId id="616" r:id="rId42"/>
    <p:sldId id="617" r:id="rId43"/>
    <p:sldId id="618" r:id="rId44"/>
    <p:sldId id="619" r:id="rId45"/>
    <p:sldId id="620" r:id="rId46"/>
    <p:sldId id="621" r:id="rId47"/>
    <p:sldId id="622" r:id="rId48"/>
    <p:sldId id="624" r:id="rId49"/>
    <p:sldId id="623" r:id="rId50"/>
    <p:sldId id="58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FCF23-0E44-7643-B59E-CF3E04F8CB06}">
          <p14:sldIdLst>
            <p14:sldId id="261"/>
            <p14:sldId id="271"/>
            <p14:sldId id="579"/>
            <p14:sldId id="580"/>
            <p14:sldId id="578"/>
            <p14:sldId id="583"/>
            <p14:sldId id="442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4"/>
            <p14:sldId id="623"/>
            <p14:sldId id="58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5" autoAdjust="0"/>
    <p:restoredTop sz="65717" autoAdjust="0"/>
  </p:normalViewPr>
  <p:slideViewPr>
    <p:cSldViewPr snapToGrid="0">
      <p:cViewPr>
        <p:scale>
          <a:sx n="70" d="100"/>
          <a:sy n="70" d="100"/>
        </p:scale>
        <p:origin x="960" y="-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bottom right corner, click on the 1X button, then click on the 2X button to see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at 2x again. Notice that it appears to be low-resolution at 2X. That’s because,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mentioned, it’s set for iPhone size. The 2X button just scales up the app. While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app functions, we can make it a lot better than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8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want to create a universal app for both iPhone and iPad. We can actually use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that we’ve written so far for both by making a few changes.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Click the Project Navigator tab if you’re not already in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Click on the Jive Factory project name (not the folder) at the top of the Project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Navigator. This opens the Project Settings Editor.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Slightly to the right of the Project Navigator, to the left of the General tab, make 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Jive Factory is selected as a Target.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11. If you are not in the General tab, click on it at the top.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In the Deployment Info section, from the Devices menu, change iPhone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Universal.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13. Let’s see what that did. Click the Run button and click Stop if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63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3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09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(We want the new storyboard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come after this file.)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–N to open a new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In the template dialog, in the left column under iOS, click on User Interface.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In the main section of the dialog, double–click on Storyboard.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Next to Save As, type: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You should be in the Jive Factory folder so click Create.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38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Let’s copy all the elements from the original iPhone storyboard to our new iPad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storyboard. In the Project Navigator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If the Document Outline is open, click Hide Document Outline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If the Debug area is open, click the Hide the Debug area button 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top-right corner.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Click onto a blank area of the Editor, then press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–A to select all.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11. Press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–C to copy.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13. Click onto an empty area of the Editor and hit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–V to paste.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14. Click the Hide Document Outline button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65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Ctrl–click or Right–click on an empty area of the Editor and choose Zoom to 50% 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see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Click onto a blank area of the Editor to deselect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on the file inspector and uncheck Use Auto Layout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 iPad storyboard and click disable trait variations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71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Ctrl–click or Right–click on an empty area of the Editor and choose Zoom to 50% 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see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Click onto a blank area of the Editor to deselect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on the file inspector and uncheck Use Auto Layout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 iPad storyboard and click disable trait variations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also need to specify the Initial View Controller again. Select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 Bar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23. In the Attributes inspector tab , in the View Controller section, check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Initial View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2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24. Now that we have the iPad storyboard, we need to tell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 to use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iPads. In the Project Navigator, click on the Jive Factory project name to open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Settings Editor.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25. In the General tab, in the Deployment Info section, set Devices to iPad.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26. From the Main Interface menu, choose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7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Setting the Interface Orientation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iPad, it would be nice if we had the bands listed on the left, so that when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is tapped, the details would load on the right. In the next exercise, we’re going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use something called a split view controller to do this. The split view controller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 best on a landscape orientation, so we’re going to lock the iPad into landscape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orientation. While we’re at it, let’s also lock the iPhone into portrait orientation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our app wasn’t designed for landscape on the iPhone.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You should still be in the Project Settings Editor. If not, in the Project Navigator, click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Jive Factory project name to open the Project Settings Editor.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First let’s set the iPhone. Next to Devices, set the menu to iPhone.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Next to Device Orientation, we only want Portrait to be checked. If any other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orientations are checked, uncheck them.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Now for the iPad. Set Devices to iPad.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Click the appropriate orientations on or off so only Landscape Left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Landscape Right are checked.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Click the Run button and click Stop if a warning appears.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0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Notice the controllers still appear in portrait orientation.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change them to landscape mode. Select the Tab Bar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 Simulator and then click on View As iPad Pro 12.9 with a landscape orientation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all the controllers connected to the Tab Bar Controller have also switched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landscape mode!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15. The controllers are probably overlapping. Move them apart so they have some space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them and no longer overlap.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Go to File &gt; Save.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Keep this file open. In the next exercise, we’ll make the app look more suitable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iPad by adjusting the UI and adding a Split View Controller, which is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 for the iPad.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6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Keep this file open. In the next exercise, we’ll make the app look more suitable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iPad by adjusting the UI and adding a Split View Controller, which is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 for the iPad.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1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If the Document Outline is open, click Hide Document Outline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Ctrl–click or Right–click on a blank area of the Editor and choose Zoom to 25%.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At the bottom of the Object library search for: split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From the Object library , drag a Split View Controller onto the Editor area above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Tab Bar Controller (which should be the leftmost controller).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Click Hide Document Outline if it popped open.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Zoom in on the Split View Controller you just added.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Notice it comes with a main Split View Controller as well as a Master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(Navigation Controller and Table View Controller) along with a (Detail)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We only need the main Split View Controller (which is on the left). Click on a blank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 of the Editor to deselect all.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We want to delete the three views on the right. Click on the top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Navigation Controller to select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94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11. Hold Shift and click on the top of the Root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 Shift and click on the top of the View Controller. All three views should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 in blue.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13. With those three views selected, hit Delete.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14. Drag the Split View Controller so it’s nicely positioned above the Tab Bar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4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Editor, make sure you can see both the Navigation Controller (with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Featured icon on its tab bar) and the new 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Click on a blank area of the Editor to deselect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Select the Split View Controller. (It shouldn’t be connected to anything now.)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In the Utilities area, click on the Connections inspector tab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Under Triggered Segues, hover over the circle to the far right of master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controller. A + sign will appear in the circle.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Drag from the + to the Navigation Controller (with the Featured icon on its tab bar)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Editor area.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Scroll over in the Editor so you can see that the Bands Table View Controller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 Detail View Controller have resized. That indicates they will be displayed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left side of the Split View Controller. (Don’t worry about repositioning them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Editor yet, we’ll clean up the arrangement later.)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In the Editor make sure you can see the Bands Detail View Controller. It has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of Band and other info on it, and it should be the rightmost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We don’t want the Bands Detail View Controller to be displayed on the left side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Split View Controller. We want this to be displayed on the right side. With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 View Controller still selected, under Triggered Segues, hover over the circle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far right of detail view controller. A + sign will appear in the circle.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Drag from the + to the Bands Detail View Controller in the Editor area.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Triggered Segues should now look like this: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43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Tab Bar Controller.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should be to the far left, under the 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In the Connections inspector notice that under Triggered Segues, view controllers is connected to two controllers currently: Navigation Controller and Map.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want to add the new Split View Controller to this list, but we need to add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Controllers in the order that we want their tabs to appear. Because we want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the Split View Controller at the top of the list, we need to delete the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all the controllers and re-add them all in the preferred order. Click the x to the left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both of the following to delete them: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Navigation Controller</a:t>
            </a:r>
          </a:p>
          <a:p>
            <a:r>
              <a:rPr lang="bg-B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bg-BG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26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Tab Bar Controller still selected, under Triggered Segues, hover over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 to the far right of view controllers. A + sign will appear in the circle.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15. Drag from the + to the 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Make sure you can see the Map View Controller. It should be to the lower right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Tab Bar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17. With the Tab Bar Controller still selected, under Triggered Segues, hover over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 to the far right of view controllers. A + sign will appear in the circle.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18. Drag from the + to the Map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We don’t need to add the Navigation Controller because it’s now part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19. The Triggered Segues section in the Connections inspector should now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3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Fixing the Tab Bar Icon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need to add the custom tab bar icon for the 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Zoom in on the Split View Controller in the Editor. (Ctrl–click or Right–click on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blank area of the Editor and choose Zoom to 100%.)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Click on the tab bar icon (solid gray rectangle) so it gets highlighted in blue.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Depending on your settings, you may have a gray box with Item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“behind” it, as shown below. Regardless, clicking on the bottom of the gray box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allow you to proceed to the next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4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System Item menu, choose Featured.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the new Featured tab bar icon on the Split View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34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testing purposes, we added a print() function to our model. It should print out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contents of our Firebase array. This helpful feedback will show up in the Debug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 at the bottom of the screen, so if it isn’t showing, go to the top and click Hide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show the Debug area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Click Run to fire up the simulator so we can test.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Nicole’s row on the table view should look the same as in previous exercises. That’s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the data is still the same as when we had static data in our model. It’s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coming from an external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datasource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Internet now.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find the log on the right side of the Debug area.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our log file you should see the entire results array, which means the whole object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there. This is our snapshot. All the code we added ensures that Firebase returns 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objects from the child array and dictionary. Exactly what we want!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10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go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In order for this to run correctly, we’ll need to comment out the code in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for now.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code around lines 28–39, as shown in bold: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override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super.viewDidLoad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Do any additional setup after loading the view.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bandNameLabel.text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?.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bandName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bandTypeLabel.text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?.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bandType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venueLabel.text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?.venue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OMITTED TO SAVE SPACE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videoWebView.loadHTMLString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htmlString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baseURL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nil)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Hit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–/ to comment out the code.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Click the Run button and hit Stop if a warning appears.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3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Fixing the Table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In the Project Navigator, go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Click on a blank area of the Editor to make sure nothing is selected.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shown below, click on the segue (gray arrow with circle) between the Bands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View Controller and the Bands Detail View Controller to select it. (Make 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don’t select the arrow from the Split View Controller.)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1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Fixing the Table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In the Project Navigator, go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Click on a blank area of the Editor to make sure nothing is selected.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shown below, click on the segue (gray arrow with circle) between the Bands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View Controller and the Bands Detail View Controller to select it. (Make 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don’t select the arrow from the Split View Controller.)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Run button and click Stop if a warning appears.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When the Simulator finishes loading, click on one of the band rows. Notice we don’t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transition to our Detail View Controller here anymore. In the next exercise, we’ll get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Detail View info displaying properly on the right.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Click the Stop button.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02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Cleaning Up the Layout of the Controllers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As we’ve been working, the layout of the controllers in the Editor may have gotten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 messy. Rearrange the controllers into a layout that makes sense. We recommend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layout like the one shown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4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Find the code for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prepareForSegue:sender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method (around line 136).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remember from a previous exercise,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prepareForSegue:sender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method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called when we segue from the Table View Controller to the Bands Detail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Controller. We use this method to pass along the information for each band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View Controller. The segue was also responsible for displaying the Detail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Controller. We don’t have this segue in our iPad storyboard, so this method is never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called. We need to find another way to display the Detail View Controller and pass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along the details for each 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8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Scroll down to around line 132, below the MARK: - Navigation comment, and add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following method: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method is called when a user taps on one of the band rows in the Table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Controller, and will be perfect for passing along the band detail information.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one important thing to be aware of is that this code is being used for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iPhone and iPad versions of the app. The iPhone app is currently fine using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segue. We need to add some code so that the code in this method will only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executed if the user is using an iPad.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we have a place to pass along the band detail info for the iPad, but we still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pass that info to the Bands Detail View Controller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now, only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references to both the Master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Detail View Controller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We need to be able to reference the Detail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 from the Master View Controller in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97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do that, we will create a property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(Master)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will reference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(Detail). We’ll then assign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(Detail) reference in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(which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we’ll create shortly) and set the property on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(Master).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6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the Master &amp; Detail View Controllers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have a property we can use to reference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 need to get into the code of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assign its Detail View Controller reference to our new property. To do that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create a class and assign it to the existing Split View Controller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storyboard.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In the Project Navigator, select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(so the new file will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 after it).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–N to create a new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On the left, under iOS select Source.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Double–click on Cocoa Touch Class to choose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Subclass of menu, choose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UISplitViewController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(or start typing it and let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autocomplete it for you).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Edit the name of the Class to be: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MySplitViewController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Make sure Also create XIB file is NOT checked.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Make sure Language is set to Swift.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Click Next.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09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13. Click on a blank area of the Editor so nothing is selected.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14. Select the Split View Controller so that it’s outlined in blue.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15. In the Utilities area, click on the Identity inspector tab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Next to Class, type M and it should autocomplete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Hit Return to apply it. Now it’s connected to the new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7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know the code works, we no longer need the print() function. Still in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switch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Around line 24, delete the following line of code: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snapshot.value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9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MySplitViewController.swift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18. Find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around line 13.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19. To save you some typing, we’ve already written the code that sets the views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 view. Go to File &gt; Open.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20. Navigate to the Desktop &gt; Class Files &gt;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-iOS Dev Level 2 Class &gt; Code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Snippets and open the file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splitViewConnectMasterDetail.txt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21. Press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–A to select all the code.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22. Press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–C to copy all the code.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23. Close the file.</a:t>
            </a:r>
          </a:p>
          <a:p>
            <a:r>
              <a:rPr lang="fi-FI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03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creates a property called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our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set the current band when a row is tapped. It asks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masterViewController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assign the view controller on the right to its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property.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 we can tell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which band to display after a tap.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1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navigation controller has a stack of view controllers which is stored in an array.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third line of code returns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it is the last object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stored in that array (the last method grabs the last index of an array).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683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we have a place to pass along the band detail info for the iPad, but we still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pass that info to the Bands Detail View Controller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now, only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references to both the Master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Detail View Controller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We need to be able to reference the Detail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 from the Master View Controller in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965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Find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(around line 24).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view is currently being updated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of the Bands Detail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Controller. It takes all the values from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sets them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appropriate outlet for the view. This worked before for iPhone because each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row was selected, it used a segue, which created a new view controller. Therefore,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was called and it changed the labels.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now, in the iPad design, we’re using a Split View Controller, which only creates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Master and Detail View Controllers once. We’re setting a new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time a row is selected, and we need the view updated every time that happens,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just when the Band Detail View Controller is created.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do this, we need to move the code from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(that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sets the band detail info) into a new method we can call anytime.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008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 and past</a:t>
            </a:r>
            <a:r>
              <a:rPr lang="en-US" baseline="0" dirty="0" smtClean="0"/>
              <a:t>e the code from earlier view and put into </a:t>
            </a:r>
            <a:r>
              <a:rPr lang="en-US" baseline="0" dirty="0" err="1" smtClean="0"/>
              <a:t>func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refreshView</a:t>
            </a:r>
            <a:r>
              <a:rPr lang="en-US" baseline="0" dirty="0" smtClean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0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iPhone app we still need to run this code inside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the following bold code to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method, replacing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 line: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16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BandsTableViewController.swift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Importing More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need to add details for the other three bands. We had you hand-import Nicole’s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so you could understand how the structure of a database works, and so you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get your hands wet. But manually typing in data is tedious, and there’s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way.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JSON, short for JavaScript Object Notation, is a text format that can share data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 or sites written in any language. It is the current standard for data transfer via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 APIs. Firebase allows us to import data directly from a JSON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Firebase data we already have is structured just like JSON, which is organized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parent object (like our results array), followed by other arrays (which can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key-value pairs nested within). This means that all it takes to get more data into 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 is simply to import our data in JSON format. Let’s check it out to make sure.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Return to Firebase in your browser, and in the Data Dashboard, click on the Import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button in the top right of the page.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In the dialog that pops up, click Choose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Navigate to Desktop &gt; Class Files &gt;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-iOS Dev Level 2 Class &gt; Code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Snippets and double–click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Bands.json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select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With the file chosen, now click Import JSON.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should be returned to the dashboard, where the new data will appear. Expand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new arrays named 1, 2, and 3 to see key-value pairs for each new band.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Let’s see what the app looks like now. Return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Click Run to see the app now has all four bands included.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Great! Now we have a fully-functioning, real world app that is using an external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datasource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Take a few minutes to experiment with your data on Firebase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22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we make any changes, let’s take a look at how our app currently looks on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iPad. At the top left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on iPhone 6 and change the active scheme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iPad Retina.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Click the Run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Simulator finishes loading, notice the app isn’t quite sized right. Even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though we’re running the iPad Simulator, the build settings on our app are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iPhone.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You may need to scroll around the window to see the whole app if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preview is too large for your screen.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2/26/17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iOS Swift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5030-201720_MCS5993_M: 5030-Topics in Computer </a:t>
            </a:r>
            <a:r>
              <a:rPr lang="en-US" dirty="0" smtClean="0"/>
              <a:t>Science</a:t>
            </a:r>
          </a:p>
          <a:p>
            <a:r>
              <a:rPr lang="en-US" dirty="0"/>
              <a:t>5031-201720_MCS4993_M: 5031-Topics in MA/CS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90" y="280415"/>
            <a:ext cx="7485842" cy="5790519"/>
          </a:xfrm>
        </p:spPr>
      </p:pic>
    </p:spTree>
    <p:extLst>
      <p:ext uri="{BB962C8B-B14F-4D97-AF65-F5344CB8AC3E}">
        <p14:creationId xmlns:p14="http://schemas.microsoft.com/office/powerpoint/2010/main" val="20126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7" y="408432"/>
            <a:ext cx="10394659" cy="5626608"/>
          </a:xfrm>
        </p:spPr>
      </p:pic>
    </p:spTree>
    <p:extLst>
      <p:ext uri="{BB962C8B-B14F-4D97-AF65-F5344CB8AC3E}">
        <p14:creationId xmlns:p14="http://schemas.microsoft.com/office/powerpoint/2010/main" val="5631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62" y="1103376"/>
            <a:ext cx="7910166" cy="4879452"/>
          </a:xfrm>
        </p:spPr>
      </p:pic>
    </p:spTree>
    <p:extLst>
      <p:ext uri="{BB962C8B-B14F-4D97-AF65-F5344CB8AC3E}">
        <p14:creationId xmlns:p14="http://schemas.microsoft.com/office/powerpoint/2010/main" val="167481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Storyboard for iPad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992" y="1981200"/>
            <a:ext cx="5586015" cy="3810000"/>
          </a:xfrm>
        </p:spPr>
      </p:pic>
    </p:spTree>
    <p:extLst>
      <p:ext uri="{BB962C8B-B14F-4D97-AF65-F5344CB8AC3E}">
        <p14:creationId xmlns:p14="http://schemas.microsoft.com/office/powerpoint/2010/main" val="18909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74" y="1030224"/>
            <a:ext cx="6753518" cy="4765550"/>
          </a:xfrm>
        </p:spPr>
      </p:pic>
    </p:spTree>
    <p:extLst>
      <p:ext uri="{BB962C8B-B14F-4D97-AF65-F5344CB8AC3E}">
        <p14:creationId xmlns:p14="http://schemas.microsoft.com/office/powerpoint/2010/main" val="169456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54" y="682752"/>
            <a:ext cx="8050057" cy="4889040"/>
          </a:xfrm>
        </p:spPr>
      </p:pic>
    </p:spTree>
    <p:extLst>
      <p:ext uri="{BB962C8B-B14F-4D97-AF65-F5344CB8AC3E}">
        <p14:creationId xmlns:p14="http://schemas.microsoft.com/office/powerpoint/2010/main" val="14150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22" y="371855"/>
            <a:ext cx="9189174" cy="5704325"/>
          </a:xfrm>
        </p:spPr>
      </p:pic>
    </p:spTree>
    <p:extLst>
      <p:ext uri="{BB962C8B-B14F-4D97-AF65-F5344CB8AC3E}">
        <p14:creationId xmlns:p14="http://schemas.microsoft.com/office/powerpoint/2010/main" val="13916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22" y="371855"/>
            <a:ext cx="9189174" cy="5704325"/>
          </a:xfrm>
        </p:spPr>
      </p:pic>
    </p:spTree>
    <p:extLst>
      <p:ext uri="{BB962C8B-B14F-4D97-AF65-F5344CB8AC3E}">
        <p14:creationId xmlns:p14="http://schemas.microsoft.com/office/powerpoint/2010/main" val="199329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76" y="737615"/>
            <a:ext cx="3584379" cy="4956525"/>
          </a:xfrm>
        </p:spPr>
      </p:pic>
    </p:spTree>
    <p:extLst>
      <p:ext uri="{BB962C8B-B14F-4D97-AF65-F5344CB8AC3E}">
        <p14:creationId xmlns:p14="http://schemas.microsoft.com/office/powerpoint/2010/main" val="77699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46" y="1158748"/>
            <a:ext cx="8420100" cy="3479800"/>
          </a:xfrm>
        </p:spPr>
      </p:pic>
    </p:spTree>
    <p:extLst>
      <p:ext uri="{BB962C8B-B14F-4D97-AF65-F5344CB8AC3E}">
        <p14:creationId xmlns:p14="http://schemas.microsoft.com/office/powerpoint/2010/main" val="128275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Appendix B from </a:t>
            </a:r>
            <a:r>
              <a:rPr lang="en-US" sz="2800" dirty="0" err="1" smtClean="0"/>
              <a:t>Nobledesktop</a:t>
            </a:r>
            <a:r>
              <a:rPr lang="en-US" sz="2800" dirty="0" smtClean="0"/>
              <a:t> book</a:t>
            </a:r>
          </a:p>
          <a:p>
            <a:r>
              <a:rPr lang="en-US" sz="2800" dirty="0" smtClean="0"/>
              <a:t>Customizing the app for iPad</a:t>
            </a:r>
          </a:p>
        </p:txBody>
      </p:sp>
    </p:spTree>
    <p:extLst>
      <p:ext uri="{BB962C8B-B14F-4D97-AF65-F5344CB8AC3E}">
        <p14:creationId xmlns:p14="http://schemas.microsoft.com/office/powerpoint/2010/main" val="13265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90" y="1227328"/>
            <a:ext cx="8293100" cy="3708400"/>
          </a:xfrm>
        </p:spPr>
      </p:pic>
    </p:spTree>
    <p:extLst>
      <p:ext uri="{BB962C8B-B14F-4D97-AF65-F5344CB8AC3E}">
        <p14:creationId xmlns:p14="http://schemas.microsoft.com/office/powerpoint/2010/main" val="182508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56" y="0"/>
            <a:ext cx="8176480" cy="6152746"/>
          </a:xfrm>
        </p:spPr>
      </p:pic>
    </p:spTree>
    <p:extLst>
      <p:ext uri="{BB962C8B-B14F-4D97-AF65-F5344CB8AC3E}">
        <p14:creationId xmlns:p14="http://schemas.microsoft.com/office/powerpoint/2010/main" val="42601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246" y="353567"/>
            <a:ext cx="7593530" cy="5792587"/>
          </a:xfrm>
        </p:spPr>
      </p:pic>
    </p:spTree>
    <p:extLst>
      <p:ext uri="{BB962C8B-B14F-4D97-AF65-F5344CB8AC3E}">
        <p14:creationId xmlns:p14="http://schemas.microsoft.com/office/powerpoint/2010/main" val="118326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4" y="463296"/>
            <a:ext cx="10356217" cy="5334000"/>
          </a:xfrm>
        </p:spPr>
      </p:pic>
    </p:spTree>
    <p:extLst>
      <p:ext uri="{BB962C8B-B14F-4D97-AF65-F5344CB8AC3E}">
        <p14:creationId xmlns:p14="http://schemas.microsoft.com/office/powerpoint/2010/main" val="147031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96" y="316992"/>
            <a:ext cx="3726592" cy="5462016"/>
          </a:xfrm>
        </p:spPr>
      </p:pic>
    </p:spTree>
    <p:extLst>
      <p:ext uri="{BB962C8B-B14F-4D97-AF65-F5344CB8AC3E}">
        <p14:creationId xmlns:p14="http://schemas.microsoft.com/office/powerpoint/2010/main" val="4637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356" y="609600"/>
            <a:ext cx="5279270" cy="5096256"/>
          </a:xfrm>
        </p:spPr>
      </p:pic>
    </p:spTree>
    <p:extLst>
      <p:ext uri="{BB962C8B-B14F-4D97-AF65-F5344CB8AC3E}">
        <p14:creationId xmlns:p14="http://schemas.microsoft.com/office/powerpoint/2010/main" val="5188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30" y="694944"/>
            <a:ext cx="4943729" cy="5102352"/>
          </a:xfrm>
        </p:spPr>
      </p:pic>
    </p:spTree>
    <p:extLst>
      <p:ext uri="{BB962C8B-B14F-4D97-AF65-F5344CB8AC3E}">
        <p14:creationId xmlns:p14="http://schemas.microsoft.com/office/powerpoint/2010/main" val="193044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40" y="664464"/>
            <a:ext cx="4212293" cy="4876800"/>
          </a:xfrm>
        </p:spPr>
      </p:pic>
    </p:spTree>
    <p:extLst>
      <p:ext uri="{BB962C8B-B14F-4D97-AF65-F5344CB8AC3E}">
        <p14:creationId xmlns:p14="http://schemas.microsoft.com/office/powerpoint/2010/main" val="1152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58" y="1427734"/>
            <a:ext cx="3314700" cy="3746500"/>
          </a:xfrm>
        </p:spPr>
      </p:pic>
    </p:spTree>
    <p:extLst>
      <p:ext uri="{BB962C8B-B14F-4D97-AF65-F5344CB8AC3E}">
        <p14:creationId xmlns:p14="http://schemas.microsoft.com/office/powerpoint/2010/main" val="13891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4" y="518160"/>
            <a:ext cx="10549038" cy="5187696"/>
          </a:xfrm>
        </p:spPr>
      </p:pic>
    </p:spTree>
    <p:extLst>
      <p:ext uri="{BB962C8B-B14F-4D97-AF65-F5344CB8AC3E}">
        <p14:creationId xmlns:p14="http://schemas.microsoft.com/office/powerpoint/2010/main" val="10886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0"/>
            <a:ext cx="10058400" cy="60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58" y="573023"/>
            <a:ext cx="7151890" cy="5501993"/>
          </a:xfrm>
        </p:spPr>
      </p:pic>
    </p:spTree>
    <p:extLst>
      <p:ext uri="{BB962C8B-B14F-4D97-AF65-F5344CB8AC3E}">
        <p14:creationId xmlns:p14="http://schemas.microsoft.com/office/powerpoint/2010/main" val="142920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07" y="1022096"/>
            <a:ext cx="9528077" cy="4665472"/>
          </a:xfrm>
        </p:spPr>
      </p:pic>
    </p:spTree>
    <p:extLst>
      <p:ext uri="{BB962C8B-B14F-4D97-AF65-F5344CB8AC3E}">
        <p14:creationId xmlns:p14="http://schemas.microsoft.com/office/powerpoint/2010/main" val="106540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07" y="1022096"/>
            <a:ext cx="9528077" cy="4665472"/>
          </a:xfrm>
        </p:spPr>
      </p:pic>
    </p:spTree>
    <p:extLst>
      <p:ext uri="{BB962C8B-B14F-4D97-AF65-F5344CB8AC3E}">
        <p14:creationId xmlns:p14="http://schemas.microsoft.com/office/powerpoint/2010/main" val="62291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4" y="658876"/>
            <a:ext cx="10089506" cy="5174996"/>
          </a:xfrm>
        </p:spPr>
      </p:pic>
    </p:spTree>
    <p:extLst>
      <p:ext uri="{BB962C8B-B14F-4D97-AF65-F5344CB8AC3E}">
        <p14:creationId xmlns:p14="http://schemas.microsoft.com/office/powerpoint/2010/main" val="165400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5400" y="493777"/>
            <a:ext cx="9601200" cy="52974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override </a:t>
            </a:r>
            <a:r>
              <a:rPr lang="en-US" dirty="0" err="1"/>
              <a:t>func</a:t>
            </a:r>
            <a:r>
              <a:rPr lang="en-US" dirty="0"/>
              <a:t> prepare(for segue: </a:t>
            </a:r>
            <a:r>
              <a:rPr lang="en-US" dirty="0" err="1"/>
              <a:t>UIStoryboardSegue</a:t>
            </a:r>
            <a:r>
              <a:rPr lang="en-US" dirty="0"/>
              <a:t>, sender: Any?) {</a:t>
            </a:r>
          </a:p>
          <a:p>
            <a:pPr marL="0" indent="0">
              <a:buNone/>
            </a:pPr>
            <a:r>
              <a:rPr lang="en-US" dirty="0"/>
              <a:t>        // Get the new view controller using </a:t>
            </a:r>
            <a:r>
              <a:rPr lang="en-US" dirty="0" err="1"/>
              <a:t>segue.destinationViewController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     // Pass the selected object to the new view controller.</a:t>
            </a:r>
          </a:p>
          <a:p>
            <a:pPr marL="0" indent="0">
              <a:buNone/>
            </a:pPr>
            <a:r>
              <a:rPr lang="mr-IN" dirty="0"/>
              <a:t>        </a:t>
            </a:r>
          </a:p>
          <a:p>
            <a:pPr marL="0" indent="0">
              <a:buNone/>
            </a:pPr>
            <a:r>
              <a:rPr lang="en-US" dirty="0"/>
              <a:t>        if (</a:t>
            </a:r>
            <a:r>
              <a:rPr lang="en-US" dirty="0" err="1"/>
              <a:t>segue.identifier</a:t>
            </a:r>
            <a:r>
              <a:rPr lang="en-US" dirty="0"/>
              <a:t> == "</a:t>
            </a:r>
            <a:r>
              <a:rPr lang="en-US" dirty="0" err="1"/>
              <a:t>showDetail</a:t>
            </a:r>
            <a:r>
              <a:rPr lang="en-US" dirty="0"/>
              <a:t>") </a:t>
            </a:r>
            <a:r>
              <a:rPr lang="en-US" dirty="0" smtClean="0"/>
              <a:t>{</a:t>
            </a:r>
            <a:endParaRPr lang="mr-IN" dirty="0"/>
          </a:p>
          <a:p>
            <a:pPr marL="0" indent="0">
              <a:buNone/>
            </a:pPr>
            <a:r>
              <a:rPr lang="en-US" dirty="0"/>
              <a:t>            if	let </a:t>
            </a:r>
            <a:r>
              <a:rPr lang="en-US" dirty="0" err="1"/>
              <a:t>indexPath</a:t>
            </a:r>
            <a:r>
              <a:rPr lang="en-US" dirty="0"/>
              <a:t> = </a:t>
            </a:r>
            <a:r>
              <a:rPr lang="en-US" dirty="0" err="1"/>
              <a:t>self.tableView.indexPathForSelectedRow</a:t>
            </a:r>
            <a:r>
              <a:rPr lang="en-US" dirty="0"/>
              <a:t> { let </a:t>
            </a:r>
            <a:r>
              <a:rPr lang="en-US" dirty="0" smtClean="0"/>
              <a:t>					</a:t>
            </a:r>
            <a:r>
              <a:rPr lang="en-US" dirty="0" err="1" smtClean="0"/>
              <a:t>bandsDetailViewController:BandsDetailViewController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smtClean="0"/>
              <a:t>	</a:t>
            </a:r>
            <a:r>
              <a:rPr lang="en-US" dirty="0" err="1" smtClean="0"/>
              <a:t>segue.destination</a:t>
            </a:r>
            <a:r>
              <a:rPr lang="en-US" dirty="0" smtClean="0"/>
              <a:t> </a:t>
            </a:r>
            <a:r>
              <a:rPr lang="en-US" dirty="0"/>
              <a:t>as! </a:t>
            </a:r>
            <a:r>
              <a:rPr lang="en-US" dirty="0" err="1"/>
              <a:t>BandsDetailViewController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</a:t>
            </a:r>
            <a:r>
              <a:rPr lang="en-US" dirty="0" smtClean="0"/>
              <a:t>		let </a:t>
            </a:r>
            <a:r>
              <a:rPr lang="en-US" dirty="0" err="1"/>
              <a:t>bandDetail</a:t>
            </a:r>
            <a:r>
              <a:rPr lang="en-US" dirty="0"/>
              <a:t> = </a:t>
            </a:r>
            <a:r>
              <a:rPr lang="en-US" dirty="0" err="1"/>
              <a:t>bandsModel.bandDetails</a:t>
            </a:r>
            <a:r>
              <a:rPr lang="en-US" dirty="0"/>
              <a:t>[</a:t>
            </a:r>
            <a:r>
              <a:rPr lang="en-US" dirty="0" err="1"/>
              <a:t>indexPath.row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smtClean="0"/>
              <a:t>	</a:t>
            </a:r>
            <a:r>
              <a:rPr lang="en-US" dirty="0" err="1" smtClean="0"/>
              <a:t>bandsDetailViewController.currentBandDetail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bandDetail</a:t>
            </a:r>
            <a:endParaRPr lang="en-US" dirty="0"/>
          </a:p>
          <a:p>
            <a:pPr marL="0" indent="0">
              <a:buNone/>
            </a:pPr>
            <a:r>
              <a:rPr lang="mr-IN" dirty="0"/>
              <a:t>            </a:t>
            </a:r>
            <a:r>
              <a:rPr lang="mr-IN" dirty="0" smtClean="0"/>
              <a:t>} </a:t>
            </a:r>
            <a:endParaRPr lang="mr-IN" dirty="0"/>
          </a:p>
          <a:p>
            <a:pPr marL="0" indent="0">
              <a:buNone/>
            </a:pPr>
            <a:r>
              <a:rPr lang="mr-IN" dirty="0"/>
              <a:t>        </a:t>
            </a:r>
            <a:r>
              <a:rPr lang="mr-IN" dirty="0" smtClean="0"/>
              <a:t>}</a:t>
            </a:r>
            <a:endParaRPr lang="mr-IN" dirty="0"/>
          </a:p>
          <a:p>
            <a:pPr marL="0" indent="0">
              <a:buNone/>
            </a:pPr>
            <a:r>
              <a:rPr lang="mr-IN" dirty="0"/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4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1792" y="493777"/>
            <a:ext cx="11009376" cy="529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// MARK: - </a:t>
            </a:r>
            <a:r>
              <a:rPr lang="en-US" dirty="0" smtClean="0"/>
              <a:t>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tableView</a:t>
            </a:r>
            <a:r>
              <a:rPr lang="en-US" dirty="0"/>
              <a:t>(_ </a:t>
            </a:r>
            <a:r>
              <a:rPr lang="en-US" dirty="0" err="1"/>
              <a:t>tableView</a:t>
            </a:r>
            <a:r>
              <a:rPr lang="en-US" dirty="0"/>
              <a:t>: </a:t>
            </a:r>
            <a:r>
              <a:rPr lang="en-US" dirty="0" err="1"/>
              <a:t>UITableView</a:t>
            </a:r>
            <a:r>
              <a:rPr lang="en-US" dirty="0"/>
              <a:t>, </a:t>
            </a:r>
            <a:r>
              <a:rPr lang="en-US" dirty="0" err="1"/>
              <a:t>didSelectRowAt</a:t>
            </a:r>
            <a:r>
              <a:rPr lang="en-US" dirty="0"/>
              <a:t> </a:t>
            </a:r>
            <a:r>
              <a:rPr lang="en-US" dirty="0" err="1"/>
              <a:t>indexPath</a:t>
            </a:r>
            <a:r>
              <a:rPr lang="en-US" dirty="0"/>
              <a:t>: </a:t>
            </a:r>
            <a:r>
              <a:rPr lang="en-US" dirty="0" err="1"/>
              <a:t>IndexPath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1792" y="493777"/>
            <a:ext cx="11009376" cy="529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// MARK: - </a:t>
            </a:r>
            <a:r>
              <a:rPr lang="en-US" dirty="0" smtClean="0"/>
              <a:t>Navigation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tableView</a:t>
            </a:r>
            <a:r>
              <a:rPr lang="en-US" dirty="0"/>
              <a:t>(_ </a:t>
            </a:r>
            <a:r>
              <a:rPr lang="en-US" dirty="0" err="1"/>
              <a:t>tableView</a:t>
            </a:r>
            <a:r>
              <a:rPr lang="en-US" dirty="0"/>
              <a:t>: </a:t>
            </a:r>
            <a:r>
              <a:rPr lang="en-US" dirty="0" err="1"/>
              <a:t>UITableView</a:t>
            </a:r>
            <a:r>
              <a:rPr lang="en-US" dirty="0"/>
              <a:t>, </a:t>
            </a:r>
            <a:r>
              <a:rPr lang="en-US" dirty="0" err="1"/>
              <a:t>didSelectRowAt</a:t>
            </a:r>
            <a:r>
              <a:rPr lang="en-US" dirty="0"/>
              <a:t> </a:t>
            </a:r>
            <a:r>
              <a:rPr lang="en-US" dirty="0" err="1"/>
              <a:t>indexPath</a:t>
            </a:r>
            <a:r>
              <a:rPr lang="en-US" dirty="0"/>
              <a:t>: </a:t>
            </a:r>
            <a:r>
              <a:rPr lang="en-US" dirty="0" err="1"/>
              <a:t>IndexPath</a:t>
            </a:r>
            <a:r>
              <a:rPr lang="en-US" dirty="0"/>
              <a:t>) {</a:t>
            </a:r>
          </a:p>
          <a:p>
            <a:pPr marL="457200" lvl="2" indent="0">
              <a:buNone/>
            </a:pPr>
            <a:endParaRPr lang="en-US" sz="2000" b="1" dirty="0" smtClean="0"/>
          </a:p>
          <a:p>
            <a:pPr marL="457200" lvl="2" indent="0">
              <a:buNone/>
            </a:pPr>
            <a:r>
              <a:rPr lang="en-US" sz="2000" b="1" dirty="0" smtClean="0"/>
              <a:t>if </a:t>
            </a:r>
            <a:r>
              <a:rPr lang="en-US" sz="2000" b="1" dirty="0"/>
              <a:t>(</a:t>
            </a:r>
            <a:r>
              <a:rPr lang="en-US" sz="2000" b="1" dirty="0" err="1" smtClean="0"/>
              <a:t>UIDevice.current.model.range</a:t>
            </a:r>
            <a:r>
              <a:rPr lang="en-US" sz="2000" b="1" dirty="0" smtClean="0"/>
              <a:t>(of: "iPad</a:t>
            </a:r>
            <a:r>
              <a:rPr lang="en-US" sz="2000" b="1" dirty="0"/>
              <a:t>") != nil) </a:t>
            </a:r>
            <a:r>
              <a:rPr lang="en-US" sz="2000" b="1" dirty="0" smtClean="0"/>
              <a:t>{</a:t>
            </a:r>
          </a:p>
          <a:p>
            <a:pPr marL="457200" lvl="2" indent="0">
              <a:buNone/>
            </a:pPr>
            <a:endParaRPr lang="en-US" sz="2000" b="1" dirty="0"/>
          </a:p>
          <a:p>
            <a:pPr marL="457200" lvl="2" indent="0">
              <a:buNone/>
            </a:pPr>
            <a:r>
              <a:rPr lang="en-US" sz="2000" b="1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1792" y="493777"/>
            <a:ext cx="11009376" cy="529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bandsModel</a:t>
            </a:r>
            <a:r>
              <a:rPr lang="en-US" dirty="0"/>
              <a:t> = </a:t>
            </a:r>
            <a:r>
              <a:rPr lang="en-US" dirty="0" err="1"/>
              <a:t>BandsModel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detailViewController:BandsDetailViewController</a:t>
            </a:r>
            <a:r>
              <a:rPr lang="en-US" b="1" dirty="0" smtClean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viewDidLoad</a:t>
            </a:r>
            <a:r>
              <a:rPr lang="en-US" dirty="0"/>
              <a:t>() {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27" y="566928"/>
            <a:ext cx="7049584" cy="5004816"/>
          </a:xfrm>
        </p:spPr>
      </p:pic>
    </p:spTree>
    <p:extLst>
      <p:ext uri="{BB962C8B-B14F-4D97-AF65-F5344CB8AC3E}">
        <p14:creationId xmlns:p14="http://schemas.microsoft.com/office/powerpoint/2010/main" val="10110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4" y="262127"/>
            <a:ext cx="9994407" cy="5513219"/>
          </a:xfrm>
        </p:spPr>
      </p:pic>
    </p:spTree>
    <p:extLst>
      <p:ext uri="{BB962C8B-B14F-4D97-AF65-F5344CB8AC3E}">
        <p14:creationId xmlns:p14="http://schemas.microsoft.com/office/powerpoint/2010/main" val="11064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35176"/>
            <a:ext cx="10058400" cy="31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2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22961"/>
            <a:ext cx="12192000" cy="49682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MySplitViewController</a:t>
            </a:r>
            <a:r>
              <a:rPr lang="en-US" dirty="0"/>
              <a:t>: </a:t>
            </a:r>
            <a:r>
              <a:rPr lang="en-US" dirty="0" err="1"/>
              <a:t>UISplitViewController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viewDidLoad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super.viewDidLoad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b="1" dirty="0" smtClean="0"/>
              <a:t>        let </a:t>
            </a:r>
            <a:r>
              <a:rPr lang="en-US" b="1" dirty="0" err="1"/>
              <a:t>leftNavController</a:t>
            </a:r>
            <a:r>
              <a:rPr lang="en-US" b="1" dirty="0"/>
              <a:t> = </a:t>
            </a:r>
            <a:r>
              <a:rPr lang="en-US" b="1" dirty="0" err="1"/>
              <a:t>self.viewControllers.first</a:t>
            </a:r>
            <a:r>
              <a:rPr lang="en-US" b="1" dirty="0"/>
              <a:t> as! </a:t>
            </a:r>
            <a:r>
              <a:rPr lang="en-US" b="1" dirty="0" err="1"/>
              <a:t>UINavigationController</a:t>
            </a:r>
            <a:r>
              <a:rPr lang="en-US" b="1" dirty="0"/>
              <a:t>      </a:t>
            </a:r>
            <a:r>
              <a:rPr lang="en-US" b="1" dirty="0" smtClean="0"/>
              <a:t> 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        let </a:t>
            </a:r>
            <a:r>
              <a:rPr lang="en-US" b="1" dirty="0" err="1"/>
              <a:t>masterViewController</a:t>
            </a:r>
            <a:r>
              <a:rPr lang="en-US" b="1" dirty="0"/>
              <a:t> = </a:t>
            </a:r>
            <a:r>
              <a:rPr lang="en-US" b="1" dirty="0" err="1"/>
              <a:t>leftNavController.topViewController</a:t>
            </a:r>
            <a:r>
              <a:rPr lang="en-US" b="1" dirty="0"/>
              <a:t> as! </a:t>
            </a:r>
            <a:r>
              <a:rPr lang="en-US" b="1" dirty="0" err="1"/>
              <a:t>BandsTableViewController</a:t>
            </a:r>
            <a:r>
              <a:rPr lang="en-US" b="1" dirty="0"/>
              <a:t>      </a:t>
            </a:r>
            <a:r>
              <a:rPr lang="en-US" b="1" dirty="0" smtClean="0"/>
              <a:t>       </a:t>
            </a:r>
            <a:br>
              <a:rPr lang="en-US" b="1" dirty="0" smtClean="0"/>
            </a:br>
            <a:r>
              <a:rPr lang="en-US" b="1" dirty="0" smtClean="0"/>
              <a:t>        let </a:t>
            </a:r>
            <a:r>
              <a:rPr lang="en-US" b="1" dirty="0" err="1"/>
              <a:t>detailViewController</a:t>
            </a:r>
            <a:r>
              <a:rPr lang="en-US" b="1" dirty="0"/>
              <a:t> = </a:t>
            </a:r>
            <a:r>
              <a:rPr lang="en-US" b="1" dirty="0" err="1"/>
              <a:t>self.viewControllers.last</a:t>
            </a:r>
            <a:r>
              <a:rPr lang="en-US" b="1" dirty="0"/>
              <a:t> as! </a:t>
            </a:r>
            <a:r>
              <a:rPr lang="en-US" b="1" dirty="0" err="1"/>
              <a:t>BandsDetailViewController</a:t>
            </a:r>
            <a:r>
              <a:rPr lang="en-US" b="1" dirty="0"/>
              <a:t>        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                </a:t>
            </a:r>
            <a:r>
              <a:rPr lang="en-US" b="1" dirty="0" err="1" smtClean="0"/>
              <a:t>masterViewController.detailViewController</a:t>
            </a:r>
            <a:r>
              <a:rPr lang="en-US" b="1" dirty="0" smtClean="0"/>
              <a:t> </a:t>
            </a:r>
            <a:r>
              <a:rPr lang="en-US" b="1" dirty="0"/>
              <a:t>= </a:t>
            </a:r>
            <a:r>
              <a:rPr lang="en-US" b="1" dirty="0" err="1" smtClean="0"/>
              <a:t>detailViewController</a:t>
            </a:r>
            <a:endParaRPr lang="en-US" b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2" y="1067054"/>
            <a:ext cx="11253984" cy="3431794"/>
          </a:xfrm>
        </p:spPr>
      </p:pic>
    </p:spTree>
    <p:extLst>
      <p:ext uri="{BB962C8B-B14F-4D97-AF65-F5344CB8AC3E}">
        <p14:creationId xmlns:p14="http://schemas.microsoft.com/office/powerpoint/2010/main" val="25554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" y="1847850"/>
            <a:ext cx="10357772" cy="1956054"/>
          </a:xfrm>
        </p:spPr>
      </p:pic>
    </p:spTree>
    <p:extLst>
      <p:ext uri="{BB962C8B-B14F-4D97-AF65-F5344CB8AC3E}">
        <p14:creationId xmlns:p14="http://schemas.microsoft.com/office/powerpoint/2010/main" val="155741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1792" y="512065"/>
            <a:ext cx="11009376" cy="529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// MARK: - </a:t>
            </a:r>
            <a:r>
              <a:rPr lang="en-US" dirty="0" smtClean="0"/>
              <a:t>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tableView</a:t>
            </a:r>
            <a:r>
              <a:rPr lang="en-US" dirty="0"/>
              <a:t>(_ </a:t>
            </a:r>
            <a:r>
              <a:rPr lang="en-US" dirty="0" err="1"/>
              <a:t>tableView</a:t>
            </a:r>
            <a:r>
              <a:rPr lang="en-US" dirty="0"/>
              <a:t>: </a:t>
            </a:r>
            <a:r>
              <a:rPr lang="en-US" dirty="0" err="1"/>
              <a:t>UITableView</a:t>
            </a:r>
            <a:r>
              <a:rPr lang="en-US" dirty="0"/>
              <a:t>, </a:t>
            </a:r>
            <a:r>
              <a:rPr lang="en-US" dirty="0" err="1"/>
              <a:t>didSelectRowAt</a:t>
            </a:r>
            <a:r>
              <a:rPr lang="en-US" dirty="0"/>
              <a:t> </a:t>
            </a:r>
            <a:r>
              <a:rPr lang="en-US" dirty="0" err="1"/>
              <a:t>indexPath</a:t>
            </a:r>
            <a:r>
              <a:rPr lang="en-US" dirty="0"/>
              <a:t>: </a:t>
            </a:r>
            <a:r>
              <a:rPr lang="en-US" dirty="0" err="1"/>
              <a:t>IndexPath</a:t>
            </a:r>
            <a:r>
              <a:rPr lang="en-US" dirty="0"/>
              <a:t>) {</a:t>
            </a:r>
            <a:endParaRPr lang="en-US" dirty="0" smtClean="0"/>
          </a:p>
          <a:p>
            <a:pPr marL="457200" lvl="2" indent="0">
              <a:buNone/>
            </a:pPr>
            <a:r>
              <a:rPr lang="en-US" sz="2000" dirty="0" smtClean="0"/>
              <a:t>if </a:t>
            </a:r>
            <a:r>
              <a:rPr lang="en-US" sz="2000" dirty="0"/>
              <a:t>(</a:t>
            </a:r>
            <a:r>
              <a:rPr lang="en-US" sz="2000" dirty="0" err="1" smtClean="0"/>
              <a:t>UIDevice.current.model.range</a:t>
            </a:r>
            <a:r>
              <a:rPr lang="en-US" sz="2000" dirty="0" smtClean="0"/>
              <a:t>(of: "iPad</a:t>
            </a:r>
            <a:r>
              <a:rPr lang="en-US" sz="2000" dirty="0"/>
              <a:t>") != nil) </a:t>
            </a:r>
            <a:r>
              <a:rPr lang="en-US" sz="2000" dirty="0" smtClean="0"/>
              <a:t>{</a:t>
            </a:r>
          </a:p>
          <a:p>
            <a:pPr marL="457200" lvl="2" indent="0">
              <a:buNone/>
            </a:pPr>
            <a:r>
              <a:rPr lang="en-US" sz="2000" dirty="0" smtClean="0"/>
              <a:t>	</a:t>
            </a:r>
            <a:r>
              <a:rPr lang="en-US" sz="2000" b="1" dirty="0" smtClean="0"/>
              <a:t>let </a:t>
            </a:r>
            <a:r>
              <a:rPr lang="en-US" sz="2000" b="1" dirty="0" err="1"/>
              <a:t>bandDetail</a:t>
            </a:r>
            <a:r>
              <a:rPr lang="en-US" sz="2000" b="1" dirty="0"/>
              <a:t> = </a:t>
            </a:r>
            <a:r>
              <a:rPr lang="en-US" sz="2000" b="1" dirty="0" err="1" smtClean="0"/>
              <a:t>bandsModel.bandDetails</a:t>
            </a:r>
            <a:r>
              <a:rPr lang="en-US" sz="2000" b="1" dirty="0" smtClean="0"/>
              <a:t>[</a:t>
            </a:r>
            <a:r>
              <a:rPr lang="en-US" sz="2000" b="1" dirty="0" err="1" smtClean="0"/>
              <a:t>indexPath.row</a:t>
            </a:r>
            <a:r>
              <a:rPr lang="en-US" sz="2000" b="1" dirty="0" smtClean="0"/>
              <a:t>]</a:t>
            </a:r>
          </a:p>
          <a:p>
            <a:pPr marL="457200" lvl="2" indent="0">
              <a:buNone/>
            </a:pPr>
            <a:r>
              <a:rPr lang="en-US" sz="2000" dirty="0" smtClean="0"/>
              <a:t>}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2" y="914400"/>
            <a:ext cx="10546680" cy="4620006"/>
          </a:xfrm>
        </p:spPr>
      </p:pic>
    </p:spTree>
    <p:extLst>
      <p:ext uri="{BB962C8B-B14F-4D97-AF65-F5344CB8AC3E}">
        <p14:creationId xmlns:p14="http://schemas.microsoft.com/office/powerpoint/2010/main" val="1685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00" y="475488"/>
            <a:ext cx="9834591" cy="5041392"/>
          </a:xfrm>
        </p:spPr>
      </p:pic>
    </p:spTree>
    <p:extLst>
      <p:ext uri="{BB962C8B-B14F-4D97-AF65-F5344CB8AC3E}">
        <p14:creationId xmlns:p14="http://schemas.microsoft.com/office/powerpoint/2010/main" val="4492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042417"/>
            <a:ext cx="9872472" cy="4748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viewDidLoad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super.viewDidLoad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         	if </a:t>
            </a:r>
            <a:r>
              <a:rPr lang="en-US" b="1" dirty="0"/>
              <a:t>(</a:t>
            </a:r>
            <a:r>
              <a:rPr lang="en-US" b="1" dirty="0" err="1"/>
              <a:t>UIDevice.current.model.range</a:t>
            </a:r>
            <a:r>
              <a:rPr lang="en-US" b="1" dirty="0"/>
              <a:t>(of: "iPad") </a:t>
            </a:r>
            <a:r>
              <a:rPr lang="en-US" b="1" dirty="0" smtClean="0"/>
              <a:t>== </a:t>
            </a:r>
            <a:r>
              <a:rPr lang="en-US" b="1" dirty="0"/>
              <a:t>nil) {</a:t>
            </a:r>
          </a:p>
          <a:p>
            <a:pPr marL="0" indent="0">
              <a:buNone/>
            </a:pPr>
            <a:r>
              <a:rPr lang="mr-IN" b="1" dirty="0"/>
              <a:t>                </a:t>
            </a:r>
            <a:r>
              <a:rPr lang="mr-IN" b="1" dirty="0" err="1"/>
              <a:t>self.refreshView</a:t>
            </a:r>
            <a:r>
              <a:rPr lang="mr-IN" b="1" dirty="0"/>
              <a:t>()</a:t>
            </a:r>
          </a:p>
          <a:p>
            <a:pPr marL="0" indent="0">
              <a:buNone/>
            </a:pPr>
            <a:r>
              <a:rPr lang="mr-IN" b="1" dirty="0"/>
              <a:t>        }</a:t>
            </a:r>
          </a:p>
          <a:p>
            <a:pPr marL="0" indent="0">
              <a:buNone/>
            </a:pPr>
            <a:endParaRPr lang="mr-IN" dirty="0"/>
          </a:p>
          <a:p>
            <a:pPr marL="0" indent="0">
              <a:buNone/>
            </a:pPr>
            <a:r>
              <a:rPr lang="mr-IN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042417"/>
            <a:ext cx="9872472" cy="4748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UIDevice.currentDevice</a:t>
            </a:r>
            <a:r>
              <a:rPr lang="en-US" dirty="0"/>
              <a:t>().</a:t>
            </a:r>
            <a:r>
              <a:rPr lang="en-US" dirty="0" err="1"/>
              <a:t>model.rangeOfString</a:t>
            </a:r>
            <a:r>
              <a:rPr lang="en-US" dirty="0"/>
              <a:t>("iPad") != nil) 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bandDetail</a:t>
            </a:r>
            <a:r>
              <a:rPr lang="en-US" dirty="0"/>
              <a:t> = </a:t>
            </a:r>
            <a:r>
              <a:rPr lang="en-US" dirty="0" err="1"/>
              <a:t>bandsModel.bandDetails</a:t>
            </a:r>
            <a:r>
              <a:rPr lang="en-US" dirty="0"/>
              <a:t>[</a:t>
            </a:r>
            <a:r>
              <a:rPr lang="en-US" dirty="0" err="1"/>
              <a:t>indexPath.row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detailViewController.currentBandDetail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bandDetail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detailViewController.refreshView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17" y="701040"/>
            <a:ext cx="9297714" cy="4858512"/>
          </a:xfrm>
        </p:spPr>
      </p:pic>
    </p:spTree>
    <p:extLst>
      <p:ext uri="{BB962C8B-B14F-4D97-AF65-F5344CB8AC3E}">
        <p14:creationId xmlns:p14="http://schemas.microsoft.com/office/powerpoint/2010/main" val="134044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Mid Term Exam sent before 2/28 class</a:t>
            </a:r>
          </a:p>
          <a:p>
            <a:r>
              <a:rPr lang="en-US" sz="2800" dirty="0" smtClean="0"/>
              <a:t>Exam due Thursday 3/2 class</a:t>
            </a:r>
          </a:p>
          <a:p>
            <a:r>
              <a:rPr lang="en-US" sz="2800" dirty="0" smtClean="0"/>
              <a:t>Project Demo Thursday 3/2 </a:t>
            </a:r>
          </a:p>
        </p:txBody>
      </p:sp>
    </p:spTree>
    <p:extLst>
      <p:ext uri="{BB962C8B-B14F-4D97-AF65-F5344CB8AC3E}">
        <p14:creationId xmlns:p14="http://schemas.microsoft.com/office/powerpoint/2010/main" val="19743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More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30" y="1981200"/>
            <a:ext cx="5697940" cy="3810000"/>
          </a:xfrm>
        </p:spPr>
      </p:pic>
    </p:spTree>
    <p:extLst>
      <p:ext uri="{BB962C8B-B14F-4D97-AF65-F5344CB8AC3E}">
        <p14:creationId xmlns:p14="http://schemas.microsoft.com/office/powerpoint/2010/main" val="4155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More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92" y="503853"/>
            <a:ext cx="2864971" cy="5329963"/>
          </a:xfrm>
        </p:spPr>
      </p:pic>
    </p:spTree>
    <p:extLst>
      <p:ext uri="{BB962C8B-B14F-4D97-AF65-F5344CB8AC3E}">
        <p14:creationId xmlns:p14="http://schemas.microsoft.com/office/powerpoint/2010/main" val="100893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your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git</a:t>
            </a:r>
            <a:r>
              <a:rPr lang="en-US" sz="2800" dirty="0" smtClean="0"/>
              <a:t> add .</a:t>
            </a:r>
          </a:p>
          <a:p>
            <a:r>
              <a:rPr lang="en-US" sz="2800" dirty="0" err="1" smtClean="0"/>
              <a:t>git</a:t>
            </a:r>
            <a:r>
              <a:rPr lang="en-US" sz="2800" dirty="0" smtClean="0"/>
              <a:t> commit </a:t>
            </a:r>
            <a:r>
              <a:rPr lang="mr-IN" sz="2800" dirty="0" smtClean="0"/>
              <a:t>–</a:t>
            </a:r>
            <a:r>
              <a:rPr lang="en-US" sz="2800" dirty="0" smtClean="0"/>
              <a:t>m “</a:t>
            </a:r>
            <a:r>
              <a:rPr lang="en-US" sz="2800" dirty="0" err="1" smtClean="0"/>
              <a:t>Firebased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15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63" y="329183"/>
            <a:ext cx="9440121" cy="5656391"/>
          </a:xfrm>
        </p:spPr>
      </p:pic>
    </p:spTree>
    <p:extLst>
      <p:ext uri="{BB962C8B-B14F-4D97-AF65-F5344CB8AC3E}">
        <p14:creationId xmlns:p14="http://schemas.microsoft.com/office/powerpoint/2010/main" val="3347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84" y="146304"/>
            <a:ext cx="7542123" cy="5830698"/>
          </a:xfrm>
        </p:spPr>
      </p:pic>
    </p:spTree>
    <p:extLst>
      <p:ext uri="{BB962C8B-B14F-4D97-AF65-F5344CB8AC3E}">
        <p14:creationId xmlns:p14="http://schemas.microsoft.com/office/powerpoint/2010/main" val="6087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4598</Words>
  <Application>Microsoft Macintosh PowerPoint</Application>
  <PresentationFormat>Widescreen</PresentationFormat>
  <Paragraphs>456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Mangal</vt:lpstr>
      <vt:lpstr>Arial</vt:lpstr>
      <vt:lpstr>Diamond Grid 16x9</vt:lpstr>
      <vt:lpstr>Building iOS Swift apps</vt:lpstr>
      <vt:lpstr>Agenda</vt:lpstr>
      <vt:lpstr>PowerPoint Presentation</vt:lpstr>
      <vt:lpstr>PowerPoint Presentation</vt:lpstr>
      <vt:lpstr>Import More Data</vt:lpstr>
      <vt:lpstr>Import More Data</vt:lpstr>
      <vt:lpstr>Save your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Storyboard for iPad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Next Week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2017-02-14T22:27:53Z</cp:lastPrinted>
  <dcterms:created xsi:type="dcterms:W3CDTF">2016-08-20T19:03:32Z</dcterms:created>
  <dcterms:modified xsi:type="dcterms:W3CDTF">2017-02-27T16:47:56Z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